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60"/>
  </p:notesMasterIdLst>
  <p:sldIdLst>
    <p:sldId id="256" r:id="rId2"/>
    <p:sldId id="1196" r:id="rId3"/>
    <p:sldId id="1241" r:id="rId4"/>
    <p:sldId id="1242" r:id="rId5"/>
    <p:sldId id="1333" r:id="rId6"/>
    <p:sldId id="1243" r:id="rId7"/>
    <p:sldId id="1251" r:id="rId8"/>
    <p:sldId id="1286" r:id="rId9"/>
    <p:sldId id="1291" r:id="rId10"/>
    <p:sldId id="1290" r:id="rId11"/>
    <p:sldId id="1285" r:id="rId12"/>
    <p:sldId id="1310" r:id="rId13"/>
    <p:sldId id="1245" r:id="rId14"/>
    <p:sldId id="1246" r:id="rId15"/>
    <p:sldId id="1247" r:id="rId16"/>
    <p:sldId id="1325" r:id="rId17"/>
    <p:sldId id="1308" r:id="rId18"/>
    <p:sldId id="1326" r:id="rId19"/>
    <p:sldId id="1252" r:id="rId20"/>
    <p:sldId id="1283" r:id="rId21"/>
    <p:sldId id="1233" r:id="rId22"/>
    <p:sldId id="1255" r:id="rId23"/>
    <p:sldId id="1236" r:id="rId24"/>
    <p:sldId id="1257" r:id="rId25"/>
    <p:sldId id="1234" r:id="rId26"/>
    <p:sldId id="1279" r:id="rId27"/>
    <p:sldId id="1320" r:id="rId28"/>
    <p:sldId id="1287" r:id="rId29"/>
    <p:sldId id="1295" r:id="rId30"/>
    <p:sldId id="1322" r:id="rId31"/>
    <p:sldId id="1328" r:id="rId32"/>
    <p:sldId id="1323" r:id="rId33"/>
    <p:sldId id="1278" r:id="rId34"/>
    <p:sldId id="1280" r:id="rId35"/>
    <p:sldId id="1332" r:id="rId36"/>
    <p:sldId id="1324" r:id="rId37"/>
    <p:sldId id="1329" r:id="rId38"/>
    <p:sldId id="1330" r:id="rId39"/>
    <p:sldId id="1331" r:id="rId40"/>
    <p:sldId id="1334" r:id="rId41"/>
    <p:sldId id="1309" r:id="rId42"/>
    <p:sldId id="382" r:id="rId43"/>
    <p:sldId id="1271" r:id="rId44"/>
    <p:sldId id="1277" r:id="rId45"/>
    <p:sldId id="1281" r:id="rId46"/>
    <p:sldId id="1273" r:id="rId47"/>
    <p:sldId id="1300" r:id="rId48"/>
    <p:sldId id="1248" r:id="rId49"/>
    <p:sldId id="1311" r:id="rId50"/>
    <p:sldId id="1312" r:id="rId51"/>
    <p:sldId id="1315" r:id="rId52"/>
    <p:sldId id="1314" r:id="rId53"/>
    <p:sldId id="1316" r:id="rId54"/>
    <p:sldId id="1318" r:id="rId55"/>
    <p:sldId id="1319" r:id="rId56"/>
    <p:sldId id="1321" r:id="rId57"/>
    <p:sldId id="1275" r:id="rId58"/>
    <p:sldId id="1276" r:id="rId5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FFFFFF"/>
    <a:srgbClr val="CCFFCC"/>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7" autoAdjust="0"/>
    <p:restoredTop sz="86395" autoAdjust="0"/>
  </p:normalViewPr>
  <p:slideViewPr>
    <p:cSldViewPr>
      <p:cViewPr varScale="1">
        <p:scale>
          <a:sx n="86" d="100"/>
          <a:sy n="86" d="100"/>
        </p:scale>
        <p:origin x="390" y="96"/>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25</a:t>
            </a:fld>
            <a:endParaRPr kumimoji="1" lang="ja-JP" altLang="en-US"/>
          </a:p>
        </p:txBody>
      </p:sp>
    </p:spTree>
    <p:extLst>
      <p:ext uri="{BB962C8B-B14F-4D97-AF65-F5344CB8AC3E}">
        <p14:creationId xmlns:p14="http://schemas.microsoft.com/office/powerpoint/2010/main" val="266381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39</a:t>
            </a:fld>
            <a:endParaRPr kumimoji="1" lang="ja-JP" altLang="en-US"/>
          </a:p>
        </p:txBody>
      </p:sp>
    </p:spTree>
    <p:extLst>
      <p:ext uri="{BB962C8B-B14F-4D97-AF65-F5344CB8AC3E}">
        <p14:creationId xmlns:p14="http://schemas.microsoft.com/office/powerpoint/2010/main" val="18174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2023/3/15</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2023/3/15</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2023/3/15</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2023/3/15</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c.u-tokyo.ac.jp/announcement/2021/10/29_3366.html" TargetMode="External"/><Relationship Id="rId2" Type="http://schemas.openxmlformats.org/officeDocument/2006/relationships/hyperlink" Target="https://support.google.com/a/answer/10403871?hl=ja#zippy=%2Cgoogle-workspace-for-education-%E3%81%AE%E4%BF%9D%E5%AD%98%E5%AE%B9%E9%87%8F%E3%81%AF%E3%81%A9%E3%81%AE%E3%81%8F%E3%82%89%E3%81%84%E3%81%A7%E3%81%99%E3%81%8B" TargetMode="External"/><Relationship Id="rId1" Type="http://schemas.openxmlformats.org/officeDocument/2006/relationships/slideLayout" Target="../slideLayouts/slideLayout2.xml"/><Relationship Id="rId5" Type="http://schemas.openxmlformats.org/officeDocument/2006/relationships/hyperlink" Target="https://www.cc.u-tokyo.ac.jp/guide/application/" TargetMode="External"/><Relationship Id="rId4" Type="http://schemas.openxmlformats.org/officeDocument/2006/relationships/hyperlink" Target="https://mdx.jp/guide/charg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3.mp4"/><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u-tokyo-ac-jp.zoom.us/" TargetMode="Externa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hyperlink" Target="https://u-tokyo-ac-jp.zoom.us/"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zoom.us/"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u-tokyo-ac-jp.zoom.us/pro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u-tokyo-ac-jp.zoom.us/profile" TargetMode="External"/><Relationship Id="rId2" Type="http://schemas.openxmlformats.org/officeDocument/2006/relationships/hyperlink" Target="https://blog.zoom.us/ja/translated-captions/"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utokyo.enterprise.slack.com/"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utelecon.adm.u-tokyo.ac.jp/slac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telecon.adm.u-tokyo.ac.jp/slack/workspac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10&#26689;@utac.u-Tokyo.ac.jp" TargetMode="External"/><Relationship Id="rId2" Type="http://schemas.openxmlformats.org/officeDocument/2006/relationships/hyperlink" Target="https://utokyo.enterprise.slack.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forms.office.com/r/p3w5cz3NeU" TargetMode="External"/><Relationship Id="rId4" Type="http://schemas.openxmlformats.org/officeDocument/2006/relationships/hyperlink" Target="https://www.office.com/launch/forms?auth=2"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utelecon.adm.u-tokyo.ac.jp/slack/workspace/connec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utelecon.webex.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hyperlink" Target="https://sli.do/"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2" Type="http://schemas.openxmlformats.org/officeDocument/2006/relationships/hyperlink" Target="https://note.com/ipsj/n/ncb0aeee793f0"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Zoom, Slack</a:t>
            </a:r>
            <a:r>
              <a:rPr lang="ja-JP" altLang="en-US" dirty="0"/>
              <a:t>）</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2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右上の自分のアイコンで「追加」（参考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r>
              <a:rPr lang="ja-JP" altLang="en-US" dirty="0"/>
              <a:t>）</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13</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40</a:t>
            </a:r>
            <a:r>
              <a:rPr lang="ja-JP" altLang="en-US" sz="2800" dirty="0">
                <a:solidFill>
                  <a:srgbClr val="FF0000"/>
                </a:solidFill>
                <a:effectLst>
                  <a:outerShdw blurRad="127000" algn="tl" rotWithShape="0">
                    <a:schemeClr val="bg1">
                      <a:alpha val="90000"/>
                    </a:schemeClr>
                  </a:outerShdw>
                </a:effectLst>
                <a:latin typeface="+mj-lt"/>
                <a:ea typeface="+mj-ea"/>
                <a:cs typeface="+mj-cs"/>
              </a:rPr>
              <a:t>分</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30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分に、</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10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分以上前の有効化が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0DB136-AC94-C371-63C0-49AF0D9DECB0}"/>
              </a:ext>
            </a:extLst>
          </p:cNvPr>
          <p:cNvSpPr>
            <a:spLocks noGrp="1"/>
          </p:cNvSpPr>
          <p:nvPr>
            <p:ph type="title"/>
          </p:nvPr>
        </p:nvSpPr>
        <p:spPr/>
        <p:txBody>
          <a:bodyPr>
            <a:normAutofit fontScale="90000"/>
          </a:bodyPr>
          <a:lstStyle/>
          <a:p>
            <a:r>
              <a:rPr kumimoji="1" lang="en-US" altLang="ja-JP" dirty="0"/>
              <a:t>Google Drive, Microsoft OneDrive</a:t>
            </a:r>
            <a:r>
              <a:rPr kumimoji="1" lang="ja-JP" altLang="en-US" dirty="0"/>
              <a:t>の容量制限について</a:t>
            </a:r>
          </a:p>
        </p:txBody>
      </p:sp>
      <p:sp>
        <p:nvSpPr>
          <p:cNvPr id="3" name="コンテンツ プレースホルダー 2">
            <a:extLst>
              <a:ext uri="{FF2B5EF4-FFF2-40B4-BE49-F238E27FC236}">
                <a16:creationId xmlns:a16="http://schemas.microsoft.com/office/drawing/2014/main" id="{2A90F756-D77F-1D3D-F911-290F0A99A8B5}"/>
              </a:ext>
            </a:extLst>
          </p:cNvPr>
          <p:cNvSpPr>
            <a:spLocks noGrp="1"/>
          </p:cNvSpPr>
          <p:nvPr>
            <p:ph idx="1"/>
          </p:nvPr>
        </p:nvSpPr>
        <p:spPr/>
        <p:txBody>
          <a:bodyPr>
            <a:normAutofit fontScale="92500" lnSpcReduction="10000"/>
          </a:bodyPr>
          <a:lstStyle/>
          <a:p>
            <a:r>
              <a:rPr lang="en-US" altLang="ja-JP" dirty="0"/>
              <a:t>Google Drive : </a:t>
            </a:r>
          </a:p>
          <a:p>
            <a:pPr lvl="1"/>
            <a:r>
              <a:rPr kumimoji="1" lang="ja-JP" altLang="en-US" dirty="0"/>
              <a:t>現在無制限</a:t>
            </a:r>
            <a:endParaRPr kumimoji="1" lang="en-US" altLang="ja-JP" dirty="0"/>
          </a:p>
          <a:p>
            <a:pPr lvl="1"/>
            <a:r>
              <a:rPr kumimoji="1" lang="en-US" altLang="ja-JP" dirty="0"/>
              <a:t>Google</a:t>
            </a:r>
            <a:r>
              <a:rPr kumimoji="1" lang="ja-JP" altLang="en-US" dirty="0"/>
              <a:t>が組織全体に対して</a:t>
            </a:r>
            <a:r>
              <a:rPr kumimoji="1" lang="en-US" altLang="ja-JP" dirty="0"/>
              <a:t> </a:t>
            </a:r>
            <a:r>
              <a:rPr kumimoji="1" lang="ja-JP" altLang="en-US" dirty="0">
                <a:hlinkClick r:id="rId2"/>
              </a:rPr>
              <a:t>容量制限</a:t>
            </a:r>
            <a:r>
              <a:rPr lang="ja-JP" altLang="en-US" dirty="0"/>
              <a:t>（</a:t>
            </a:r>
            <a:r>
              <a:rPr kumimoji="1" lang="en-US" altLang="ja-JP" dirty="0"/>
              <a:t>100TB</a:t>
            </a:r>
            <a:r>
              <a:rPr kumimoji="1" lang="ja-JP" altLang="en-US" dirty="0"/>
              <a:t>）をかけるようになったことへ対応</a:t>
            </a:r>
            <a:r>
              <a:rPr lang="ja-JP" altLang="en-US" dirty="0"/>
              <a:t>するため</a:t>
            </a:r>
            <a:r>
              <a:rPr lang="en-US" altLang="ja-JP" dirty="0"/>
              <a:t>, </a:t>
            </a:r>
            <a:endParaRPr kumimoji="1" lang="en-US" altLang="ja-JP" dirty="0"/>
          </a:p>
          <a:p>
            <a:pPr lvl="1"/>
            <a:r>
              <a:rPr lang="en-US" altLang="ja-JP" dirty="0"/>
              <a:t>2023</a:t>
            </a:r>
            <a:r>
              <a:rPr lang="ja-JP" altLang="en-US" dirty="0"/>
              <a:t>年</a:t>
            </a:r>
            <a:r>
              <a:rPr lang="en-US" altLang="ja-JP" dirty="0"/>
              <a:t>11</a:t>
            </a:r>
            <a:r>
              <a:rPr lang="ja-JP" altLang="en-US" dirty="0"/>
              <a:t>月以降 一人</a:t>
            </a:r>
            <a:r>
              <a:rPr lang="en-US" altLang="ja-JP" dirty="0"/>
              <a:t>100GB</a:t>
            </a:r>
            <a:r>
              <a:rPr lang="ja-JP" altLang="en-US" dirty="0"/>
              <a:t>まで無料、それ以上は有料とさせていただきます（</a:t>
            </a:r>
            <a:r>
              <a:rPr lang="ja-JP" altLang="en-US" dirty="0">
                <a:hlinkClick r:id="rId3"/>
              </a:rPr>
              <a:t>詳細</a:t>
            </a:r>
            <a:r>
              <a:rPr lang="ja-JP" altLang="en-US" dirty="0"/>
              <a:t>）</a:t>
            </a:r>
            <a:endParaRPr kumimoji="1" lang="ja-JP" altLang="en-US" dirty="0"/>
          </a:p>
          <a:p>
            <a:r>
              <a:rPr kumimoji="1" lang="ja-JP" altLang="en-US" dirty="0"/>
              <a:t>代替：</a:t>
            </a:r>
            <a:endParaRPr kumimoji="1" lang="en-US" altLang="ja-JP" dirty="0"/>
          </a:p>
          <a:p>
            <a:pPr lvl="1"/>
            <a:r>
              <a:rPr kumimoji="1" lang="en-US" altLang="ja-JP" dirty="0"/>
              <a:t>OneDrive :</a:t>
            </a:r>
            <a:r>
              <a:rPr lang="ja-JP" altLang="en-US" dirty="0"/>
              <a:t> </a:t>
            </a:r>
            <a:r>
              <a:rPr kumimoji="1" lang="ja-JP" altLang="en-US" dirty="0"/>
              <a:t>一人</a:t>
            </a:r>
            <a:r>
              <a:rPr kumimoji="1" lang="en-US" altLang="ja-JP" dirty="0"/>
              <a:t>5TB</a:t>
            </a:r>
            <a:r>
              <a:rPr kumimoji="1" lang="ja-JP" altLang="en-US" dirty="0"/>
              <a:t>まで</a:t>
            </a:r>
            <a:endParaRPr kumimoji="1" lang="en-US" altLang="ja-JP" dirty="0"/>
          </a:p>
          <a:p>
            <a:pPr lvl="1"/>
            <a:r>
              <a:rPr lang="ja-JP" altLang="en-US" dirty="0"/>
              <a:t>研究用の大規模データの蓄積・処理は</a:t>
            </a:r>
            <a:r>
              <a:rPr lang="en-US" altLang="ja-JP" dirty="0">
                <a:hlinkClick r:id="rId4"/>
              </a:rPr>
              <a:t>mdx</a:t>
            </a:r>
            <a:r>
              <a:rPr lang="en-US" altLang="ja-JP" dirty="0"/>
              <a:t>, </a:t>
            </a:r>
            <a:r>
              <a:rPr lang="ja-JP" altLang="en-US" dirty="0">
                <a:hlinkClick r:id="rId5"/>
              </a:rPr>
              <a:t>スーパーコンピュータ</a:t>
            </a:r>
            <a:r>
              <a:rPr lang="ja-JP" altLang="en-US" dirty="0"/>
              <a:t>のストレージも考慮下さい</a:t>
            </a:r>
            <a:endParaRPr kumimoji="1" lang="en-US" altLang="ja-JP" dirty="0"/>
          </a:p>
        </p:txBody>
      </p:sp>
      <p:sp>
        <p:nvSpPr>
          <p:cNvPr id="4" name="日付プレースホルダー 3">
            <a:extLst>
              <a:ext uri="{FF2B5EF4-FFF2-40B4-BE49-F238E27FC236}">
                <a16:creationId xmlns:a16="http://schemas.microsoft.com/office/drawing/2014/main" id="{5D3F2BA1-CB53-6729-5E10-6799719C78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53DBFA8-A7BE-CD17-2B9B-9AD3B4A8F98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359C3CC2-9350-691B-8167-452771C7C62A}"/>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234717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AA9DB-369B-A607-B283-5F81DF76E958}"/>
              </a:ext>
            </a:extLst>
          </p:cNvPr>
          <p:cNvSpPr>
            <a:spLocks noGrp="1"/>
          </p:cNvSpPr>
          <p:nvPr>
            <p:ph type="title"/>
          </p:nvPr>
        </p:nvSpPr>
        <p:spPr/>
        <p:txBody>
          <a:bodyPr/>
          <a:lstStyle/>
          <a:p>
            <a:r>
              <a:rPr lang="en-US" altLang="ja-JP" dirty="0"/>
              <a:t>Zoom</a:t>
            </a:r>
            <a:r>
              <a:rPr lang="ja-JP" altLang="en-US" dirty="0"/>
              <a:t>サインインについて</a:t>
            </a:r>
            <a:endParaRPr kumimoji="1" lang="ja-JP" altLang="en-US" dirty="0"/>
          </a:p>
        </p:txBody>
      </p:sp>
      <p:sp>
        <p:nvSpPr>
          <p:cNvPr id="3" name="コンテンツ プレースホルダー 2">
            <a:extLst>
              <a:ext uri="{FF2B5EF4-FFF2-40B4-BE49-F238E27FC236}">
                <a16:creationId xmlns:a16="http://schemas.microsoft.com/office/drawing/2014/main" id="{361E6661-A484-2C1E-7C4E-A6CF69A99108}"/>
              </a:ext>
            </a:extLst>
          </p:cNvPr>
          <p:cNvSpPr>
            <a:spLocks noGrp="1"/>
          </p:cNvSpPr>
          <p:nvPr>
            <p:ph idx="1"/>
          </p:nvPr>
        </p:nvSpPr>
        <p:spPr/>
        <p:txBody>
          <a:bodyPr/>
          <a:lstStyle/>
          <a:p>
            <a:r>
              <a:rPr kumimoji="1" lang="ja-JP" altLang="en-US" dirty="0"/>
              <a:t>他の人のミーティングに入るだけであれば（多くの場合）サインインは不要</a:t>
            </a:r>
            <a:endParaRPr kumimoji="1" lang="en-US" altLang="ja-JP" dirty="0"/>
          </a:p>
          <a:p>
            <a:pPr lvl="1"/>
            <a:r>
              <a:rPr lang="ja-JP" altLang="en-US" dirty="0"/>
              <a:t>必要な場合もある</a:t>
            </a:r>
            <a:endParaRPr kumimoji="1" lang="en-US" altLang="ja-JP" dirty="0"/>
          </a:p>
          <a:p>
            <a:r>
              <a:rPr lang="ja-JP" altLang="en-US" dirty="0"/>
              <a:t>自分でミーティングを設定する場合は</a:t>
            </a:r>
            <a:r>
              <a:rPr kumimoji="1" lang="ja-JP" altLang="en-US" dirty="0"/>
              <a:t>サインインする必要がある</a:t>
            </a:r>
            <a:endParaRPr kumimoji="1" lang="en-US" altLang="ja-JP" dirty="0"/>
          </a:p>
          <a:p>
            <a:r>
              <a:rPr kumimoji="1" lang="ja-JP" altLang="en-US" dirty="0"/>
              <a:t>それらの際、確実に「</a:t>
            </a:r>
            <a:r>
              <a:rPr kumimoji="1" lang="en-US" altLang="ja-JP" dirty="0"/>
              <a:t>SSO</a:t>
            </a:r>
            <a:r>
              <a:rPr kumimoji="1" lang="ja-JP" altLang="en-US" dirty="0"/>
              <a:t>」</a:t>
            </a:r>
            <a:r>
              <a:rPr kumimoji="1" lang="ja-JP" altLang="en-US" dirty="0">
                <a:solidFill>
                  <a:srgbClr val="00B050"/>
                </a:solidFill>
              </a:rPr>
              <a:t>（</a:t>
            </a:r>
            <a:r>
              <a:rPr kumimoji="1" lang="en-US" altLang="ja-JP" dirty="0">
                <a:solidFill>
                  <a:srgbClr val="00B050"/>
                </a:solidFill>
              </a:rPr>
              <a:t>UTokyo Account</a:t>
            </a:r>
            <a:r>
              <a:rPr kumimoji="1" lang="ja-JP" altLang="en-US" dirty="0">
                <a:solidFill>
                  <a:srgbClr val="00B050"/>
                </a:solidFill>
              </a:rPr>
              <a:t>）</a:t>
            </a:r>
            <a:r>
              <a:rPr kumimoji="1" lang="ja-JP" altLang="en-US" dirty="0"/>
              <a:t>でサインインする</a:t>
            </a:r>
            <a:endParaRPr kumimoji="1" lang="en-US" altLang="ja-JP" dirty="0"/>
          </a:p>
        </p:txBody>
      </p:sp>
      <p:sp>
        <p:nvSpPr>
          <p:cNvPr id="4" name="日付プレースホルダー 3">
            <a:extLst>
              <a:ext uri="{FF2B5EF4-FFF2-40B4-BE49-F238E27FC236}">
                <a16:creationId xmlns:a16="http://schemas.microsoft.com/office/drawing/2014/main" id="{32879590-34A1-56EE-73CF-AFAF531639E5}"/>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3584E64-F6DD-2882-5CF9-225CAAB55F1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3A28CD4D-625A-6FD5-39E1-8CA691789493}"/>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407253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6"/>
              </a:rPr>
              <a:t>https://u-tokyo-ac-jp.zoom.us/</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zoom-login-x">
            <a:hlinkClick r:id="" action="ppaction://media"/>
            <a:extLst>
              <a:ext uri="{FF2B5EF4-FFF2-40B4-BE49-F238E27FC236}">
                <a16:creationId xmlns:a16="http://schemas.microsoft.com/office/drawing/2014/main" id="{C124CDE8-E559-9149-9E77-7B2D3EFABC1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496" y="3429000"/>
            <a:ext cx="4513484" cy="3385113"/>
          </a:xfrm>
          <a:prstGeom prst="rect">
            <a:avLst/>
          </a:prstGeom>
        </p:spPr>
      </p:pic>
      <p:pic>
        <p:nvPicPr>
          <p:cNvPr id="8" name="zoom-login-x-(2)">
            <a:hlinkClick r:id="" action="ppaction://media"/>
            <a:extLst>
              <a:ext uri="{FF2B5EF4-FFF2-40B4-BE49-F238E27FC236}">
                <a16:creationId xmlns:a16="http://schemas.microsoft.com/office/drawing/2014/main" id="{9FDA9E11-873A-93E2-3D7F-24A45D9D80B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08512" y="3429000"/>
            <a:ext cx="4572000" cy="3429000"/>
          </a:xfrm>
          <a:prstGeom prst="rect">
            <a:avLst/>
          </a:prstGeom>
        </p:spPr>
      </p:pic>
    </p:spTree>
    <p:extLst>
      <p:ext uri="{BB962C8B-B14F-4D97-AF65-F5344CB8AC3E}">
        <p14:creationId xmlns:p14="http://schemas.microsoft.com/office/powerpoint/2010/main" val="63844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video>
              <p:cMediaNode vol="80000">
                <p:cTn id="8" fill="hold" display="0">
                  <p:stCondLst>
                    <p:cond delay="indefinite"/>
                  </p:stCondLst>
                </p:cTn>
                <p:tgtEl>
                  <p:spTgt spid="8"/>
                </p:tgtEl>
              </p:cMediaNode>
            </p:video>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sz="1600" dirty="0"/>
          </a:p>
          <a:p>
            <a:r>
              <a:rPr lang="en-US" altLang="ja-JP" dirty="0"/>
              <a:t>Slack</a:t>
            </a: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
        <p:nvSpPr>
          <p:cNvPr id="7" name="正方形/長方形 6">
            <a:extLst>
              <a:ext uri="{FF2B5EF4-FFF2-40B4-BE49-F238E27FC236}">
                <a16:creationId xmlns:a16="http://schemas.microsoft.com/office/drawing/2014/main" id="{EEC8F4F1-8178-8CA5-5699-F3259039FB12}"/>
              </a:ext>
            </a:extLst>
          </p:cNvPr>
          <p:cNvSpPr/>
          <p:nvPr/>
        </p:nvSpPr>
        <p:spPr>
          <a:xfrm>
            <a:off x="4283968" y="5013176"/>
            <a:ext cx="4536504"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それぞれのサービスの機能についてというよりは「使い始めるまで」を説明します</a:t>
            </a:r>
            <a:endParaRPr kumimoji="1" lang="ja-JP" altLang="en-US" dirty="0"/>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7" name="zoom-login-x-(3)">
            <a:hlinkClick r:id="" action="ppaction://media"/>
            <a:extLst>
              <a:ext uri="{FF2B5EF4-FFF2-40B4-BE49-F238E27FC236}">
                <a16:creationId xmlns:a16="http://schemas.microsoft.com/office/drawing/2014/main" id="{1442B7DF-1B40-7230-448B-9AC3DF5562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5323" y="3068960"/>
            <a:ext cx="5052053" cy="3789040"/>
          </a:xfrm>
          <a:prstGeom prst="rect">
            <a:avLst/>
          </a:prstGeom>
        </p:spPr>
      </p:pic>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135285"/>
            <a:ext cx="8229600" cy="4525963"/>
          </a:xfrm>
        </p:spPr>
        <p:txBody>
          <a:bodyPr/>
          <a:lstStyle/>
          <a:p>
            <a:r>
              <a:rPr lang="en-US" altLang="ja-JP" dirty="0"/>
              <a:t>Zoom</a:t>
            </a:r>
            <a:r>
              <a:rPr lang="ja-JP" altLang="en-US" dirty="0"/>
              <a:t>ページ </a:t>
            </a:r>
            <a:r>
              <a:rPr lang="en-US" altLang="ja-JP" dirty="0">
                <a:hlinkClick r:id="rId5"/>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Tree>
    <p:extLst>
      <p:ext uri="{BB962C8B-B14F-4D97-AF65-F5344CB8AC3E}">
        <p14:creationId xmlns:p14="http://schemas.microsoft.com/office/powerpoint/2010/main" val="2132053763"/>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052736"/>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pic>
        <p:nvPicPr>
          <p:cNvPr id="7" name="zoom-login-x-(4)">
            <a:hlinkClick r:id="" action="ppaction://media"/>
            <a:extLst>
              <a:ext uri="{FF2B5EF4-FFF2-40B4-BE49-F238E27FC236}">
                <a16:creationId xmlns:a16="http://schemas.microsoft.com/office/drawing/2014/main" id="{4AD987BE-BEDC-064F-F6AC-8840FF576C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9936" y="2780928"/>
            <a:ext cx="5436096" cy="4077072"/>
          </a:xfrm>
          <a:prstGeom prst="rect">
            <a:avLst/>
          </a:prstGeom>
        </p:spPr>
      </p:pic>
    </p:spTree>
    <p:extLst>
      <p:ext uri="{BB962C8B-B14F-4D97-AF65-F5344CB8AC3E}">
        <p14:creationId xmlns:p14="http://schemas.microsoft.com/office/powerpoint/2010/main" val="289810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3"/>
              </a:rPr>
              <a:t>https://u-tokyo-ac-jp.zoom.us/profile</a:t>
            </a:r>
            <a:endParaRPr lang="en-US" altLang="ja-JP" dirty="0"/>
          </a:p>
          <a:p>
            <a:r>
              <a:rPr lang="ja-JP" altLang="en-US" dirty="0"/>
              <a:t>変な所へ連れ込まれた時のため以下を覚えておく</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ja-JP" altLang="en-US" dirty="0">
                <a:solidFill>
                  <a:srgbClr val="FF0000"/>
                </a:solidFill>
                <a:ea typeface="メイリオ"/>
              </a:rPr>
              <a:t>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B03571-E4D7-DB6F-7064-E195E9685883}"/>
              </a:ext>
            </a:extLst>
          </p:cNvPr>
          <p:cNvSpPr>
            <a:spLocks noGrp="1"/>
          </p:cNvSpPr>
          <p:nvPr>
            <p:ph type="title"/>
          </p:nvPr>
        </p:nvSpPr>
        <p:spPr/>
        <p:txBody>
          <a:bodyPr>
            <a:normAutofit fontScale="90000"/>
          </a:bodyPr>
          <a:lstStyle/>
          <a:p>
            <a:r>
              <a:rPr kumimoji="1" lang="en-US" altLang="ja-JP" dirty="0"/>
              <a:t>Zoom</a:t>
            </a:r>
            <a:r>
              <a:rPr kumimoji="1" lang="ja-JP" altLang="en-US" dirty="0"/>
              <a:t>の最近の へ～ な機能</a:t>
            </a:r>
            <a:br>
              <a:rPr kumimoji="1" lang="en-US" altLang="ja-JP" dirty="0"/>
            </a:br>
            <a:r>
              <a:rPr kumimoji="1" lang="ja-JP" altLang="en-US" dirty="0"/>
              <a:t>セレクション</a:t>
            </a:r>
          </a:p>
        </p:txBody>
      </p:sp>
      <p:sp>
        <p:nvSpPr>
          <p:cNvPr id="3" name="コンテンツ プレースホルダー 2">
            <a:extLst>
              <a:ext uri="{FF2B5EF4-FFF2-40B4-BE49-F238E27FC236}">
                <a16:creationId xmlns:a16="http://schemas.microsoft.com/office/drawing/2014/main" id="{AD7E3E70-2EEF-C572-4DF5-CC16216BD69D}"/>
              </a:ext>
            </a:extLst>
          </p:cNvPr>
          <p:cNvSpPr>
            <a:spLocks noGrp="1"/>
          </p:cNvSpPr>
          <p:nvPr>
            <p:ph idx="1"/>
          </p:nvPr>
        </p:nvSpPr>
        <p:spPr>
          <a:xfrm>
            <a:off x="457200" y="1500174"/>
            <a:ext cx="8435280" cy="4525963"/>
          </a:xfrm>
        </p:spPr>
        <p:txBody>
          <a:bodyPr>
            <a:normAutofit/>
          </a:bodyPr>
          <a:lstStyle/>
          <a:p>
            <a:r>
              <a:rPr kumimoji="1" lang="ja-JP" altLang="en-US" dirty="0"/>
              <a:t>文字おこしの</a:t>
            </a:r>
            <a:r>
              <a:rPr kumimoji="1" lang="ja-JP" altLang="en-US" dirty="0">
                <a:hlinkClick r:id="rId2"/>
              </a:rPr>
              <a:t>翻訳</a:t>
            </a:r>
            <a:endParaRPr kumimoji="1" lang="en-US" altLang="ja-JP" dirty="0"/>
          </a:p>
          <a:p>
            <a:pPr lvl="1"/>
            <a:r>
              <a:rPr kumimoji="1" lang="ja-JP" altLang="en-US" sz="1400" dirty="0"/>
              <a:t>要別途料金（運用検討中</a:t>
            </a:r>
            <a:r>
              <a:rPr kumimoji="1" lang="en-US" altLang="ja-JP" sz="1400" dirty="0"/>
              <a:t>; </a:t>
            </a:r>
            <a:r>
              <a:rPr kumimoji="1" lang="ja-JP" altLang="en-US" sz="1400" dirty="0"/>
              <a:t>すぐ使いたい方はご相談ください）</a:t>
            </a:r>
            <a:endParaRPr kumimoji="1" lang="en-US" altLang="ja-JP" sz="1400" dirty="0"/>
          </a:p>
          <a:p>
            <a:r>
              <a:rPr kumimoji="1" lang="ja-JP" altLang="en-US" dirty="0"/>
              <a:t>投票の結果に応じてブレークアウトルーム</a:t>
            </a:r>
            <a:endParaRPr kumimoji="1" lang="en-US" altLang="ja-JP" dirty="0"/>
          </a:p>
          <a:p>
            <a:pPr lvl="1"/>
            <a:r>
              <a:rPr kumimoji="1" lang="ja-JP" altLang="en-US" dirty="0"/>
              <a:t>投票で同じ答えをした人が同じグループに</a:t>
            </a:r>
            <a:endParaRPr kumimoji="1" lang="en-US" altLang="ja-JP" dirty="0"/>
          </a:p>
          <a:p>
            <a:pPr lvl="1"/>
            <a:r>
              <a:rPr kumimoji="1" lang="ja-JP" altLang="en-US" sz="1400" dirty="0"/>
              <a:t>デフォルトで有効</a:t>
            </a:r>
            <a:endParaRPr lang="en-US" altLang="ja-JP" sz="1400" dirty="0"/>
          </a:p>
          <a:p>
            <a:r>
              <a:rPr kumimoji="1" lang="ja-JP" altLang="en-US" dirty="0"/>
              <a:t>普通のミーティングでも</a:t>
            </a:r>
            <a:r>
              <a:rPr kumimoji="1" lang="en-US" altLang="ja-JP" dirty="0"/>
              <a:t>QA</a:t>
            </a:r>
            <a:r>
              <a:rPr kumimoji="1" lang="ja-JP" altLang="en-US" dirty="0"/>
              <a:t>機能</a:t>
            </a:r>
            <a:endParaRPr kumimoji="1" lang="en-US" altLang="ja-JP" dirty="0"/>
          </a:p>
          <a:p>
            <a:pPr lvl="1"/>
            <a:r>
              <a:rPr lang="ja-JP" altLang="en-US" sz="1400" dirty="0">
                <a:hlinkClick r:id="rId3"/>
              </a:rPr>
              <a:t>要有効化</a:t>
            </a:r>
            <a:r>
              <a:rPr lang="ja-JP" altLang="en-US" sz="1400" dirty="0"/>
              <a:t>  </a:t>
            </a:r>
            <a:r>
              <a:rPr lang="en-US" altLang="ja-JP" sz="1400" dirty="0"/>
              <a:t>&gt; </a:t>
            </a:r>
            <a:r>
              <a:rPr lang="ja-JP" altLang="en-US" sz="1400" dirty="0"/>
              <a:t>「ミーティング内（詳細）」  </a:t>
            </a:r>
            <a:r>
              <a:rPr lang="en-US" altLang="ja-JP" sz="1400" dirty="0"/>
              <a:t>&gt; </a:t>
            </a:r>
            <a:r>
              <a:rPr lang="ja-JP" altLang="en-US" sz="1400" dirty="0"/>
              <a:t>「ミーティングでの </a:t>
            </a:r>
            <a:r>
              <a:rPr lang="en-US" altLang="ja-JP" sz="1400" dirty="0"/>
              <a:t>Q</a:t>
            </a:r>
            <a:r>
              <a:rPr lang="ja-JP" altLang="en-US" sz="1400" dirty="0"/>
              <a:t>＆</a:t>
            </a:r>
            <a:r>
              <a:rPr lang="en-US" altLang="ja-JP" sz="1400" dirty="0"/>
              <a:t>A</a:t>
            </a:r>
            <a:r>
              <a:rPr lang="ja-JP" altLang="en-US" sz="1400" dirty="0"/>
              <a:t>」</a:t>
            </a:r>
            <a:endParaRPr lang="en-US" altLang="ja-JP" sz="1400" dirty="0"/>
          </a:p>
          <a:p>
            <a:r>
              <a:rPr kumimoji="1" lang="ja-JP" altLang="en-US" dirty="0"/>
              <a:t>チャットの機能拡充</a:t>
            </a:r>
            <a:endParaRPr kumimoji="1" lang="en-US" altLang="ja-JP" dirty="0"/>
          </a:p>
          <a:p>
            <a:pPr lvl="1"/>
            <a:r>
              <a:rPr lang="ja-JP" altLang="en-US" dirty="0"/>
              <a:t>絵文字、</a:t>
            </a:r>
            <a:r>
              <a:rPr kumimoji="1" lang="ja-JP" altLang="en-US" dirty="0"/>
              <a:t>リアクション</a:t>
            </a:r>
            <a:endParaRPr kumimoji="1" lang="en-US" altLang="ja-JP" dirty="0"/>
          </a:p>
          <a:p>
            <a:pPr lvl="1"/>
            <a:r>
              <a:rPr lang="ja-JP" altLang="en-US" sz="1400" dirty="0">
                <a:hlinkClick r:id="rId3"/>
              </a:rPr>
              <a:t>要有効化</a:t>
            </a:r>
            <a:r>
              <a:rPr lang="ja-JP" altLang="en-US" sz="1400" dirty="0"/>
              <a:t>  </a:t>
            </a:r>
            <a:r>
              <a:rPr lang="en-US" altLang="ja-JP" sz="1400" dirty="0"/>
              <a:t>&gt;</a:t>
            </a:r>
            <a:r>
              <a:rPr kumimoji="1" lang="en-US" altLang="ja-JP" sz="1400" dirty="0"/>
              <a:t> </a:t>
            </a:r>
            <a:r>
              <a:rPr kumimoji="1" lang="ja-JP" altLang="en-US" sz="1400" dirty="0"/>
              <a:t>「ミーティング内（ベーシック）」 </a:t>
            </a:r>
            <a:r>
              <a:rPr kumimoji="1" lang="en-US" altLang="ja-JP" sz="1400" dirty="0"/>
              <a:t>&gt; </a:t>
            </a:r>
            <a:r>
              <a:rPr kumimoji="1" lang="ja-JP" altLang="en-US" sz="1400" dirty="0"/>
              <a:t>「新しいミーティングチャット体験」</a:t>
            </a:r>
            <a:endParaRPr kumimoji="1" lang="en-US" altLang="ja-JP" sz="1400" dirty="0"/>
          </a:p>
        </p:txBody>
      </p:sp>
      <p:sp>
        <p:nvSpPr>
          <p:cNvPr id="4" name="日付プレースホルダー 3">
            <a:extLst>
              <a:ext uri="{FF2B5EF4-FFF2-40B4-BE49-F238E27FC236}">
                <a16:creationId xmlns:a16="http://schemas.microsoft.com/office/drawing/2014/main" id="{A31BA064-8C16-B059-39C4-844351109D5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84501FF-5411-2E0F-1C99-A6D2C762D30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65CCD4-04D5-7B22-22C6-3B059531DA46}"/>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8" name="図 7">
            <a:extLst>
              <a:ext uri="{FF2B5EF4-FFF2-40B4-BE49-F238E27FC236}">
                <a16:creationId xmlns:a16="http://schemas.microsoft.com/office/drawing/2014/main" id="{DA915F19-B665-2274-35FC-6C414984A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558" y="3501008"/>
            <a:ext cx="2167441" cy="2016224"/>
          </a:xfrm>
          <a:prstGeom prst="rect">
            <a:avLst/>
          </a:prstGeom>
        </p:spPr>
      </p:pic>
    </p:spTree>
    <p:extLst>
      <p:ext uri="{BB962C8B-B14F-4D97-AF65-F5344CB8AC3E}">
        <p14:creationId xmlns:p14="http://schemas.microsoft.com/office/powerpoint/2010/main" val="129838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Slack</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7884368"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0438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3029B-4163-EB83-1DE5-D91C32B6D2E2}"/>
              </a:ext>
            </a:extLst>
          </p:cNvPr>
          <p:cNvSpPr>
            <a:spLocks noGrp="1"/>
          </p:cNvSpPr>
          <p:nvPr>
            <p:ph type="title"/>
          </p:nvPr>
        </p:nvSpPr>
        <p:spPr/>
        <p:txBody>
          <a:bodyPr/>
          <a:lstStyle/>
          <a:p>
            <a:r>
              <a:rPr kumimoji="1" lang="en-US" altLang="ja-JP" dirty="0"/>
              <a:t>Slack</a:t>
            </a:r>
            <a:endParaRPr kumimoji="1" lang="ja-JP" altLang="en-US" dirty="0"/>
          </a:p>
        </p:txBody>
      </p:sp>
      <p:sp>
        <p:nvSpPr>
          <p:cNvPr id="4" name="日付プレースホルダー 3">
            <a:extLst>
              <a:ext uri="{FF2B5EF4-FFF2-40B4-BE49-F238E27FC236}">
                <a16:creationId xmlns:a16="http://schemas.microsoft.com/office/drawing/2014/main" id="{A1EF4381-983D-69CE-9A1E-E0E06586F5C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E50CA5F-3BF3-B8FD-488A-7778C88C5A3A}"/>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C2C02EF-AFDB-2864-786D-5415FA4EFA71}"/>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9"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281A0C0F-09D7-6D75-C496-A5865D8AD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343" y="2344467"/>
            <a:ext cx="4870657" cy="3993855"/>
          </a:xfrm>
          <a:prstGeom prst="rect">
            <a:avLst/>
          </a:prstGeom>
        </p:spPr>
      </p:pic>
      <p:sp>
        <p:nvSpPr>
          <p:cNvPr id="3" name="コンテンツ プレースホルダー 2">
            <a:extLst>
              <a:ext uri="{FF2B5EF4-FFF2-40B4-BE49-F238E27FC236}">
                <a16:creationId xmlns:a16="http://schemas.microsoft.com/office/drawing/2014/main" id="{487B4E60-B41E-48AA-F6D2-C75CFCF00809}"/>
              </a:ext>
            </a:extLst>
          </p:cNvPr>
          <p:cNvSpPr>
            <a:spLocks noGrp="1"/>
          </p:cNvSpPr>
          <p:nvPr>
            <p:ph idx="1"/>
          </p:nvPr>
        </p:nvSpPr>
        <p:spPr>
          <a:noFill/>
        </p:spPr>
        <p:txBody>
          <a:bodyPr>
            <a:normAutofit/>
          </a:bodyPr>
          <a:lstStyle/>
          <a:p>
            <a:r>
              <a:rPr lang="ja-JP" altLang="en-US" dirty="0"/>
              <a:t>東大全学で</a:t>
            </a:r>
            <a:r>
              <a:rPr lang="en-US" altLang="ja-JP" dirty="0"/>
              <a:t>Slack</a:t>
            </a:r>
            <a:r>
              <a:rPr lang="ja-JP" altLang="en-US" dirty="0"/>
              <a:t>に契約</a:t>
            </a:r>
            <a:endParaRPr lang="en-US" altLang="ja-JP" dirty="0"/>
          </a:p>
          <a:p>
            <a:pPr lvl="1"/>
            <a:r>
              <a:rPr lang="en-US" altLang="ja-JP" dirty="0"/>
              <a:t>UTokyo Slack </a:t>
            </a:r>
            <a:r>
              <a:rPr lang="ja-JP" altLang="en-US" dirty="0">
                <a:hlinkClick r:id="rId3"/>
              </a:rPr>
              <a:t>トップページ</a:t>
            </a:r>
            <a:endParaRPr lang="en-US" altLang="ja-JP" dirty="0"/>
          </a:p>
          <a:p>
            <a:r>
              <a:rPr lang="ja-JP" altLang="en-US" dirty="0"/>
              <a:t>詳しい説明は</a:t>
            </a:r>
            <a:r>
              <a:rPr lang="en-US" altLang="ja-JP" dirty="0" err="1">
                <a:hlinkClick r:id="rId4"/>
              </a:rPr>
              <a:t>utelecon</a:t>
            </a:r>
            <a:r>
              <a:rPr lang="en-US" altLang="ja-JP" dirty="0"/>
              <a:t> </a:t>
            </a:r>
            <a:r>
              <a:rPr lang="ja-JP" altLang="en-US" dirty="0"/>
              <a:t>を参照ください</a:t>
            </a:r>
            <a:endParaRPr lang="en-US" altLang="ja-JP" dirty="0"/>
          </a:p>
          <a:p>
            <a:r>
              <a:rPr lang="ja-JP" altLang="en-US" sz="2000" dirty="0"/>
              <a:t>一番の良い知らせはメッセージが「</a:t>
            </a:r>
            <a:r>
              <a:rPr lang="en-US" altLang="ja-JP" sz="2000" dirty="0"/>
              <a:t>90</a:t>
            </a:r>
            <a:r>
              <a:rPr lang="ja-JP" altLang="en-US" sz="2000" dirty="0"/>
              <a:t>日で消え」なくなること</a:t>
            </a:r>
            <a:endParaRPr lang="en-US" altLang="ja-JP" sz="2000" dirty="0"/>
          </a:p>
        </p:txBody>
      </p:sp>
    </p:spTree>
    <p:extLst>
      <p:ext uri="{BB962C8B-B14F-4D97-AF65-F5344CB8AC3E}">
        <p14:creationId xmlns:p14="http://schemas.microsoft.com/office/powerpoint/2010/main" val="1008892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21911-D8A6-2002-DB9E-5A879CAF378B}"/>
              </a:ext>
            </a:extLst>
          </p:cNvPr>
          <p:cNvSpPr>
            <a:spLocks noGrp="1"/>
          </p:cNvSpPr>
          <p:nvPr>
            <p:ph type="title"/>
          </p:nvPr>
        </p:nvSpPr>
        <p:spPr/>
        <p:txBody>
          <a:bodyPr>
            <a:normAutofit fontScale="90000"/>
          </a:bodyPr>
          <a:lstStyle/>
          <a:p>
            <a:r>
              <a:rPr lang="en-US" altLang="ja-JP" dirty="0"/>
              <a:t>UTokyo Slack</a:t>
            </a:r>
            <a:r>
              <a:rPr lang="ja-JP" altLang="en-US" dirty="0"/>
              <a:t>と普通の</a:t>
            </a:r>
            <a:r>
              <a:rPr lang="en-US" altLang="ja-JP" dirty="0"/>
              <a:t>Slack</a:t>
            </a:r>
            <a:r>
              <a:rPr lang="ja-JP" altLang="en-US" dirty="0"/>
              <a:t>の違い</a:t>
            </a:r>
            <a:endParaRPr kumimoji="1" lang="ja-JP" altLang="en-US" dirty="0"/>
          </a:p>
        </p:txBody>
      </p:sp>
      <p:sp>
        <p:nvSpPr>
          <p:cNvPr id="4" name="日付プレースホルダー 3">
            <a:extLst>
              <a:ext uri="{FF2B5EF4-FFF2-40B4-BE49-F238E27FC236}">
                <a16:creationId xmlns:a16="http://schemas.microsoft.com/office/drawing/2014/main" id="{F840941F-2857-D23F-B0EC-8C1AE739C79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E68290F-E21F-725D-C7CA-6A8F8F11E89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981F2AA5-C3D7-CB51-1C81-07B7DB0469C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11"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82BF498A-1F00-C754-74E0-DBA7D5B99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6398" y="3284984"/>
            <a:ext cx="3944272" cy="3234235"/>
          </a:xfrm>
          <a:prstGeom prst="rect">
            <a:avLst/>
          </a:prstGeom>
        </p:spPr>
      </p:pic>
      <p:grpSp>
        <p:nvGrpSpPr>
          <p:cNvPr id="22" name="グループ化 21">
            <a:extLst>
              <a:ext uri="{FF2B5EF4-FFF2-40B4-BE49-F238E27FC236}">
                <a16:creationId xmlns:a16="http://schemas.microsoft.com/office/drawing/2014/main" id="{788AE2B2-E2C8-BDFF-DF65-C24A2A3A6134}"/>
              </a:ext>
            </a:extLst>
          </p:cNvPr>
          <p:cNvGrpSpPr/>
          <p:nvPr/>
        </p:nvGrpSpPr>
        <p:grpSpPr>
          <a:xfrm>
            <a:off x="1619672" y="4565659"/>
            <a:ext cx="3922947" cy="1487190"/>
            <a:chOff x="1835696" y="4792478"/>
            <a:chExt cx="3922947" cy="1487190"/>
          </a:xfrm>
        </p:grpSpPr>
        <p:sp>
          <p:nvSpPr>
            <p:cNvPr id="13" name="テキスト ボックス 12">
              <a:extLst>
                <a:ext uri="{FF2B5EF4-FFF2-40B4-BE49-F238E27FC236}">
                  <a16:creationId xmlns:a16="http://schemas.microsoft.com/office/drawing/2014/main" id="{DEE15724-2B23-52F6-6ADA-D8A6EBDD97E9}"/>
                </a:ext>
              </a:extLst>
            </p:cNvPr>
            <p:cNvSpPr txBox="1"/>
            <p:nvPr/>
          </p:nvSpPr>
          <p:spPr>
            <a:xfrm>
              <a:off x="1835696" y="4859428"/>
              <a:ext cx="1970347" cy="369332"/>
            </a:xfrm>
            <a:prstGeom prst="rect">
              <a:avLst/>
            </a:prstGeom>
            <a:noFill/>
          </p:spPr>
          <p:txBody>
            <a:bodyPr wrap="square">
              <a:spAutoFit/>
            </a:bodyPr>
            <a:lstStyle/>
            <a:p>
              <a:r>
                <a:rPr lang="ja-JP" altLang="en-US" dirty="0"/>
                <a:t>ワークスペース</a:t>
              </a:r>
            </a:p>
          </p:txBody>
        </p:sp>
        <p:cxnSp>
          <p:nvCxnSpPr>
            <p:cNvPr id="15" name="直線コネクタ 14">
              <a:extLst>
                <a:ext uri="{FF2B5EF4-FFF2-40B4-BE49-F238E27FC236}">
                  <a16:creationId xmlns:a16="http://schemas.microsoft.com/office/drawing/2014/main" id="{B4B9A49F-4985-9667-2D6C-0AD6C4C6F506}"/>
                </a:ext>
              </a:extLst>
            </p:cNvPr>
            <p:cNvCxnSpPr>
              <a:cxnSpLocks/>
              <a:stCxn id="13" idx="3"/>
            </p:cNvCxnSpPr>
            <p:nvPr/>
          </p:nvCxnSpPr>
          <p:spPr>
            <a:xfrm flipV="1">
              <a:off x="3806043" y="4792478"/>
              <a:ext cx="1800200" cy="251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E6C77ED-8952-7D91-EC84-7B566EA67436}"/>
                </a:ext>
              </a:extLst>
            </p:cNvPr>
            <p:cNvCxnSpPr>
              <a:cxnSpLocks/>
              <a:stCxn id="13" idx="3"/>
            </p:cNvCxnSpPr>
            <p:nvPr/>
          </p:nvCxnSpPr>
          <p:spPr>
            <a:xfrm>
              <a:off x="3806043" y="5044094"/>
              <a:ext cx="1800200" cy="540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844364B-98E8-D971-9784-E083855A68A3}"/>
                </a:ext>
              </a:extLst>
            </p:cNvPr>
            <p:cNvCxnSpPr>
              <a:cxnSpLocks/>
              <a:stCxn id="13" idx="3"/>
            </p:cNvCxnSpPr>
            <p:nvPr/>
          </p:nvCxnSpPr>
          <p:spPr>
            <a:xfrm>
              <a:off x="3806043" y="5044094"/>
              <a:ext cx="1952600" cy="12355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コンテンツ プレースホルダー 9">
            <a:extLst>
              <a:ext uri="{FF2B5EF4-FFF2-40B4-BE49-F238E27FC236}">
                <a16:creationId xmlns:a16="http://schemas.microsoft.com/office/drawing/2014/main" id="{4DFC433D-DC6A-1805-15EF-5AED3D237C63}"/>
              </a:ext>
            </a:extLst>
          </p:cNvPr>
          <p:cNvSpPr>
            <a:spLocks noGrp="1"/>
          </p:cNvSpPr>
          <p:nvPr>
            <p:ph idx="1"/>
          </p:nvPr>
        </p:nvSpPr>
        <p:spPr>
          <a:xfrm>
            <a:off x="457200" y="1133947"/>
            <a:ext cx="8229600" cy="4525963"/>
          </a:xfrm>
        </p:spPr>
        <p:txBody>
          <a:bodyPr/>
          <a:lstStyle/>
          <a:p>
            <a:r>
              <a:rPr lang="en-US" altLang="ja-JP" dirty="0"/>
              <a:t>Slack</a:t>
            </a:r>
            <a:r>
              <a:rPr lang="ja-JP" altLang="en-US" dirty="0"/>
              <a:t>のお馴染みの契約（フリー、プロ）では、「ワークスペース」をひとつ作る</a:t>
            </a:r>
            <a:endParaRPr lang="en-US" altLang="ja-JP" dirty="0"/>
          </a:p>
          <a:p>
            <a:r>
              <a:rPr kumimoji="1" lang="en-US" altLang="ja-JP" dirty="0"/>
              <a:t>UTokyo Slack</a:t>
            </a:r>
            <a:r>
              <a:rPr kumimoji="1" lang="ja-JP" altLang="en-US" dirty="0"/>
              <a:t>の契約（</a:t>
            </a:r>
            <a:r>
              <a:rPr kumimoji="1" lang="en-US" altLang="ja-JP" dirty="0"/>
              <a:t>Enterprise Grid</a:t>
            </a:r>
            <a:r>
              <a:rPr kumimoji="1" lang="ja-JP" altLang="en-US" dirty="0"/>
              <a:t>）は、中に「ワークスペース」を複数、作れる</a:t>
            </a:r>
            <a:endParaRPr kumimoji="1" lang="en-US" altLang="ja-JP" dirty="0"/>
          </a:p>
          <a:p>
            <a:r>
              <a:rPr lang="ja-JP" altLang="en-US" dirty="0">
                <a:hlinkClick r:id="rId3"/>
              </a:rPr>
              <a:t>ワークスペース作成</a:t>
            </a:r>
            <a:r>
              <a:rPr kumimoji="1" lang="ja-JP" altLang="en-US" dirty="0">
                <a:hlinkClick r:id="rId3"/>
              </a:rPr>
              <a:t>方法</a:t>
            </a:r>
            <a:endParaRPr kumimoji="1" lang="en-US" altLang="ja-JP" dirty="0"/>
          </a:p>
          <a:p>
            <a:endParaRPr lang="ja-JP" altLang="en-US" dirty="0"/>
          </a:p>
        </p:txBody>
      </p:sp>
    </p:spTree>
    <p:extLst>
      <p:ext uri="{BB962C8B-B14F-4D97-AF65-F5344CB8AC3E}">
        <p14:creationId xmlns:p14="http://schemas.microsoft.com/office/powerpoint/2010/main" val="1146529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2D6369-1E47-7334-068B-FAB98E6C0D05}"/>
              </a:ext>
            </a:extLst>
          </p:cNvPr>
          <p:cNvSpPr>
            <a:spLocks noGrp="1"/>
          </p:cNvSpPr>
          <p:nvPr>
            <p:ph type="title"/>
          </p:nvPr>
        </p:nvSpPr>
        <p:spPr/>
        <p:txBody>
          <a:bodyPr/>
          <a:lstStyle/>
          <a:p>
            <a:r>
              <a:rPr lang="ja-JP" altLang="en-US" dirty="0"/>
              <a:t>利用に当たっての注意</a:t>
            </a:r>
            <a:endParaRPr kumimoji="1" lang="ja-JP" altLang="en-US" dirty="0"/>
          </a:p>
        </p:txBody>
      </p:sp>
      <p:sp>
        <p:nvSpPr>
          <p:cNvPr id="3" name="コンテンツ プレースホルダー 2">
            <a:extLst>
              <a:ext uri="{FF2B5EF4-FFF2-40B4-BE49-F238E27FC236}">
                <a16:creationId xmlns:a16="http://schemas.microsoft.com/office/drawing/2014/main" id="{E1BB507A-283C-DFAB-14A6-E62CF6BA2186}"/>
              </a:ext>
            </a:extLst>
          </p:cNvPr>
          <p:cNvSpPr>
            <a:spLocks noGrp="1"/>
          </p:cNvSpPr>
          <p:nvPr>
            <p:ph idx="1"/>
          </p:nvPr>
        </p:nvSpPr>
        <p:spPr/>
        <p:txBody>
          <a:bodyPr>
            <a:normAutofit/>
          </a:bodyPr>
          <a:lstStyle/>
          <a:p>
            <a:r>
              <a:rPr kumimoji="1" lang="en-US" altLang="ja-JP" dirty="0"/>
              <a:t>UTokyo Account</a:t>
            </a:r>
            <a:r>
              <a:rPr kumimoji="1" lang="ja-JP" altLang="en-US" dirty="0"/>
              <a:t>で</a:t>
            </a:r>
            <a:r>
              <a:rPr kumimoji="1" lang="ja-JP" altLang="en-US" dirty="0">
                <a:hlinkClick r:id="rId2"/>
              </a:rPr>
              <a:t>サインイン</a:t>
            </a:r>
            <a:r>
              <a:rPr kumimoji="1" lang="ja-JP" altLang="en-US" dirty="0"/>
              <a:t>する</a:t>
            </a:r>
            <a:endParaRPr kumimoji="1" lang="en-US" altLang="ja-JP" dirty="0"/>
          </a:p>
          <a:p>
            <a:r>
              <a:rPr kumimoji="1" lang="ja-JP" altLang="en-US" dirty="0">
                <a:solidFill>
                  <a:srgbClr val="F010D5"/>
                </a:solidFill>
              </a:rPr>
              <a:t>重要：多要素認証</a:t>
            </a:r>
            <a:r>
              <a:rPr kumimoji="1" lang="ja-JP" altLang="en-US" dirty="0"/>
              <a:t>を有効にしていないとサインインできない</a:t>
            </a:r>
            <a:endParaRPr kumimoji="1" lang="en-US" altLang="ja-JP" dirty="0"/>
          </a:p>
          <a:p>
            <a:r>
              <a:rPr kumimoji="1" lang="ja-JP" altLang="en-US" dirty="0"/>
              <a:t>他の人を招待するときも、</a:t>
            </a:r>
            <a:r>
              <a:rPr kumimoji="1" lang="en-US" altLang="ja-JP" dirty="0"/>
              <a:t>UTokyo Account</a:t>
            </a:r>
            <a:r>
              <a:rPr kumimoji="1" lang="ja-JP" altLang="en-US" dirty="0"/>
              <a:t>（</a:t>
            </a:r>
            <a:r>
              <a:rPr kumimoji="1" lang="en-US" altLang="ja-JP" dirty="0">
                <a:hlinkClick r:id="rId3"/>
              </a:rPr>
              <a:t>10</a:t>
            </a:r>
            <a:r>
              <a:rPr kumimoji="1" lang="ja-JP" altLang="en-US" dirty="0">
                <a:hlinkClick r:id="rId3"/>
              </a:rPr>
              <a:t>桁</a:t>
            </a:r>
            <a:r>
              <a:rPr kumimoji="1" lang="en-US" altLang="ja-JP" dirty="0">
                <a:hlinkClick r:id="rId3"/>
              </a:rPr>
              <a:t>@utac.u-tokyo.ac.jp</a:t>
            </a:r>
            <a:r>
              <a:rPr kumimoji="1" lang="ja-JP" altLang="en-US" dirty="0"/>
              <a:t>）を指定して招待</a:t>
            </a:r>
            <a:endParaRPr lang="en-US" altLang="ja-JP" dirty="0"/>
          </a:p>
          <a:p>
            <a:pPr lvl="1"/>
            <a:r>
              <a:rPr kumimoji="1" lang="ja-JP" altLang="en-US" dirty="0"/>
              <a:t>普段のメールアドレスで招待しても、メールは届くが結局入れないので注意</a:t>
            </a:r>
          </a:p>
        </p:txBody>
      </p:sp>
      <p:sp>
        <p:nvSpPr>
          <p:cNvPr id="4" name="日付プレースホルダー 3">
            <a:extLst>
              <a:ext uri="{FF2B5EF4-FFF2-40B4-BE49-F238E27FC236}">
                <a16:creationId xmlns:a16="http://schemas.microsoft.com/office/drawing/2014/main" id="{DB464E01-1308-2A69-7B12-58F977D616C5}"/>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4754FD4-712E-4FA3-2A85-CC8AE01CCB2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3DC3C6BD-586C-7909-A06E-F45A8B33B3DA}"/>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606686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FA94-D001-3058-DE68-DA77254C2AA4}"/>
              </a:ext>
            </a:extLst>
          </p:cNvPr>
          <p:cNvSpPr>
            <a:spLocks noGrp="1"/>
          </p:cNvSpPr>
          <p:nvPr>
            <p:ph type="title"/>
          </p:nvPr>
        </p:nvSpPr>
        <p:spPr>
          <a:xfrm>
            <a:off x="457200" y="274638"/>
            <a:ext cx="8507288" cy="1143000"/>
          </a:xfrm>
        </p:spPr>
        <p:txBody>
          <a:bodyPr>
            <a:normAutofit fontScale="90000"/>
          </a:bodyPr>
          <a:lstStyle/>
          <a:p>
            <a:r>
              <a:rPr lang="ja-JP" altLang="en-US" dirty="0"/>
              <a:t>招待したい人</a:t>
            </a:r>
            <a:r>
              <a:rPr kumimoji="1" lang="ja-JP" altLang="en-US" dirty="0"/>
              <a:t>の</a:t>
            </a:r>
            <a:r>
              <a:rPr kumimoji="1" lang="en-US" altLang="ja-JP" dirty="0"/>
              <a:t>10</a:t>
            </a:r>
            <a:r>
              <a:rPr kumimoji="1" lang="ja-JP" altLang="en-US" dirty="0"/>
              <a:t>桁を知りません</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A372C54B-DD4D-6094-3F1C-5C743A7DE84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E710F17-CC92-4086-8686-9C3F6DAF99B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DC73AE7-D6DD-3847-9789-33C8FAAF13C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DF7F3E4B-2B96-A1E0-67BC-B39AFC1A4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870" y="4582224"/>
            <a:ext cx="4360540" cy="2269059"/>
          </a:xfrm>
          <a:prstGeom prst="rect">
            <a:avLst/>
          </a:prstGeom>
        </p:spPr>
      </p:pic>
      <p:sp>
        <p:nvSpPr>
          <p:cNvPr id="9" name="楕円 8">
            <a:extLst>
              <a:ext uri="{FF2B5EF4-FFF2-40B4-BE49-F238E27FC236}">
                <a16:creationId xmlns:a16="http://schemas.microsoft.com/office/drawing/2014/main" id="{75B04F54-B08F-95DD-22B7-992B3E5C8C9C}"/>
              </a:ext>
            </a:extLst>
          </p:cNvPr>
          <p:cNvSpPr/>
          <p:nvPr/>
        </p:nvSpPr>
        <p:spPr>
          <a:xfrm>
            <a:off x="7498668" y="5242221"/>
            <a:ext cx="504056" cy="632682"/>
          </a:xfrm>
          <a:prstGeom prst="ellipse">
            <a:avLst/>
          </a:prstGeom>
          <a:noFill/>
          <a:ln>
            <a:solidFill>
              <a:srgbClr val="F010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F93CB98-5AC7-DE7F-9CF6-96DB4E517905}"/>
              </a:ext>
            </a:extLst>
          </p:cNvPr>
          <p:cNvSpPr/>
          <p:nvPr/>
        </p:nvSpPr>
        <p:spPr>
          <a:xfrm>
            <a:off x="8817610" y="4653136"/>
            <a:ext cx="290894" cy="365125"/>
          </a:xfrm>
          <a:prstGeom prst="ellipse">
            <a:avLst/>
          </a:prstGeom>
          <a:noFill/>
          <a:ln>
            <a:solidFill>
              <a:srgbClr val="F010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40212542-CAE7-4701-68B1-181F7CB0BCBD}"/>
              </a:ext>
            </a:extLst>
          </p:cNvPr>
          <p:cNvSpPr>
            <a:spLocks noGrp="1"/>
          </p:cNvSpPr>
          <p:nvPr>
            <p:ph idx="1"/>
          </p:nvPr>
        </p:nvSpPr>
        <p:spPr>
          <a:solidFill>
            <a:schemeClr val="bg1">
              <a:alpha val="60000"/>
            </a:schemeClr>
          </a:solidFill>
        </p:spPr>
        <p:txBody>
          <a:bodyPr>
            <a:normAutofit/>
          </a:bodyPr>
          <a:lstStyle/>
          <a:p>
            <a:r>
              <a:rPr lang="ja-JP" altLang="en-US" dirty="0"/>
              <a:t>授業に参加している学生であれば</a:t>
            </a:r>
            <a:r>
              <a:rPr lang="en-US" altLang="ja-JP" dirty="0"/>
              <a:t>ITC-LMS</a:t>
            </a:r>
            <a:r>
              <a:rPr lang="ja-JP" altLang="en-US" dirty="0"/>
              <a:t>から一括取得可能</a:t>
            </a:r>
            <a:endParaRPr lang="en-US" altLang="ja-JP" dirty="0"/>
          </a:p>
          <a:p>
            <a:pPr lvl="1"/>
            <a:r>
              <a:rPr lang="ja-JP" altLang="en-US" dirty="0"/>
              <a:t>課題提出や出欠状況の一括ダウンロード</a:t>
            </a:r>
            <a:endParaRPr kumimoji="1" lang="en-US" altLang="ja-JP" dirty="0"/>
          </a:p>
          <a:p>
            <a:r>
              <a:rPr kumimoji="1" lang="ja-JP" altLang="en-US" dirty="0"/>
              <a:t>一般には、知らなければ聞くほかない</a:t>
            </a:r>
            <a:endParaRPr kumimoji="1" lang="en-US" altLang="ja-JP" dirty="0"/>
          </a:p>
          <a:p>
            <a:r>
              <a:rPr kumimoji="1" lang="ja-JP" altLang="en-US" dirty="0"/>
              <a:t>多数の人からさっと集める汎用的な方法</a:t>
            </a:r>
            <a:endParaRPr kumimoji="1" lang="en-US" altLang="ja-JP" dirty="0"/>
          </a:p>
          <a:p>
            <a:pPr lvl="1"/>
            <a:r>
              <a:rPr lang="ja-JP" altLang="en-US" sz="2000" dirty="0"/>
              <a:t>空の</a:t>
            </a:r>
            <a:r>
              <a:rPr lang="en-US" altLang="ja-JP" sz="2000" dirty="0">
                <a:hlinkClick r:id="rId4"/>
              </a:rPr>
              <a:t>Microsoft Form</a:t>
            </a:r>
            <a:r>
              <a:rPr kumimoji="1" lang="ja-JP" altLang="en-US" sz="2000" dirty="0"/>
              <a:t>を作る</a:t>
            </a:r>
            <a:endParaRPr kumimoji="1" lang="en-US" altLang="ja-JP" sz="2000" dirty="0"/>
          </a:p>
          <a:p>
            <a:pPr lvl="1"/>
            <a:r>
              <a:rPr kumimoji="1" lang="en-US" altLang="ja-JP" sz="2000" dirty="0"/>
              <a:t>… </a:t>
            </a:r>
            <a:r>
              <a:rPr kumimoji="1" lang="ja-JP" altLang="en-US" sz="2000" dirty="0"/>
              <a:t>＞設定＞「自分の組織の人だけが回答可能」＞「名前を記録」（</a:t>
            </a:r>
            <a:r>
              <a:rPr kumimoji="1" lang="ja-JP" altLang="en-US" sz="2000" dirty="0">
                <a:hlinkClick r:id="rId5"/>
              </a:rPr>
              <a:t>例</a:t>
            </a:r>
            <a:r>
              <a:rPr kumimoji="1" lang="ja-JP" altLang="en-US" sz="2000" dirty="0"/>
              <a:t>）</a:t>
            </a:r>
            <a:endParaRPr kumimoji="1" lang="en-US" altLang="ja-JP" sz="2000" dirty="0"/>
          </a:p>
          <a:p>
            <a:pPr lvl="1"/>
            <a:r>
              <a:rPr lang="ja-JP" altLang="en-US" sz="2000" dirty="0"/>
              <a:t>回答してもらったら回答の</a:t>
            </a:r>
            <a:r>
              <a:rPr lang="en-US" altLang="ja-JP" sz="2000" dirty="0"/>
              <a:t>Excel</a:t>
            </a:r>
            <a:r>
              <a:rPr lang="ja-JP" altLang="en-US" sz="2000" dirty="0"/>
              <a:t>を開く</a:t>
            </a:r>
            <a:endParaRPr kumimoji="1" lang="ja-JP" altLang="en-US" sz="2000" dirty="0"/>
          </a:p>
        </p:txBody>
      </p:sp>
    </p:spTree>
    <p:extLst>
      <p:ext uri="{BB962C8B-B14F-4D97-AF65-F5344CB8AC3E}">
        <p14:creationId xmlns:p14="http://schemas.microsoft.com/office/powerpoint/2010/main" val="46636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35496" y="1196752"/>
            <a:ext cx="8435280" cy="4525963"/>
          </a:xfrm>
        </p:spPr>
        <p:txBody>
          <a:bodyPr>
            <a:normAutofit/>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sz="2200" dirty="0">
                <a:solidFill>
                  <a:schemeClr val="accent1">
                    <a:lumMod val="75000"/>
                  </a:schemeClr>
                </a:solidFill>
              </a:rPr>
              <a:t>メール、カレンダー</a:t>
            </a:r>
            <a:r>
              <a:rPr lang="en-US" altLang="ja-JP" sz="2200" dirty="0">
                <a:solidFill>
                  <a:schemeClr val="accent1">
                    <a:lumMod val="75000"/>
                  </a:schemeClr>
                </a:solidFill>
              </a:rPr>
              <a:t>: Outlook</a:t>
            </a:r>
          </a:p>
          <a:p>
            <a:pPr lvl="1"/>
            <a:r>
              <a:rPr lang="ja-JP" altLang="en-US" sz="2200" dirty="0">
                <a:solidFill>
                  <a:schemeClr val="accent1">
                    <a:lumMod val="75000"/>
                  </a:schemeClr>
                </a:solidFill>
              </a:rPr>
              <a:t>ファイル共有</a:t>
            </a:r>
            <a:r>
              <a:rPr lang="en-US" altLang="ja-JP" sz="2200" dirty="0">
                <a:solidFill>
                  <a:schemeClr val="accent1">
                    <a:lumMod val="75000"/>
                  </a:schemeClr>
                </a:solidFill>
              </a:rPr>
              <a:t>: OneDrive</a:t>
            </a:r>
          </a:p>
          <a:p>
            <a:pPr lvl="1"/>
            <a:r>
              <a:rPr kumimoji="1" lang="ja-JP" altLang="en-US" sz="2200" dirty="0">
                <a:solidFill>
                  <a:schemeClr val="accent1">
                    <a:lumMod val="75000"/>
                  </a:schemeClr>
                </a:solidFill>
              </a:rPr>
              <a:t>文書</a:t>
            </a:r>
            <a:r>
              <a:rPr lang="en-US" altLang="ja-JP" sz="2200" dirty="0">
                <a:solidFill>
                  <a:schemeClr val="accent1">
                    <a:lumMod val="75000"/>
                  </a:schemeClr>
                </a:solidFill>
              </a:rPr>
              <a:t>: </a:t>
            </a:r>
            <a:r>
              <a:rPr kumimoji="1" lang="en-US" altLang="ja-JP" sz="2200" dirty="0">
                <a:solidFill>
                  <a:schemeClr val="accent1">
                    <a:lumMod val="75000"/>
                  </a:schemeClr>
                </a:solidFill>
              </a:rPr>
              <a:t>Wor</a:t>
            </a:r>
            <a:r>
              <a:rPr lang="en-US" altLang="ja-JP" sz="2200" dirty="0">
                <a:solidFill>
                  <a:schemeClr val="accent1">
                    <a:lumMod val="75000"/>
                  </a:schemeClr>
                </a:solidFill>
              </a:rPr>
              <a:t>d, Excel, PowerPoint</a:t>
            </a:r>
          </a:p>
          <a:p>
            <a:pPr lvl="1"/>
            <a:r>
              <a:rPr kumimoji="1" lang="ja-JP" altLang="en-US" sz="2200" dirty="0">
                <a:solidFill>
                  <a:schemeClr val="accent1">
                    <a:lumMod val="75000"/>
                  </a:schemeClr>
                </a:solidFill>
              </a:rPr>
              <a:t>アンケート</a:t>
            </a:r>
            <a:r>
              <a:rPr kumimoji="1" lang="en-US" altLang="ja-JP" sz="2200" dirty="0">
                <a:solidFill>
                  <a:schemeClr val="accent1">
                    <a:lumMod val="75000"/>
                  </a:schemeClr>
                </a:solidFill>
              </a:rPr>
              <a:t>:</a:t>
            </a:r>
            <a:r>
              <a:rPr kumimoji="1" lang="ja-JP" altLang="en-US" sz="2200" dirty="0">
                <a:solidFill>
                  <a:schemeClr val="accent1">
                    <a:lumMod val="75000"/>
                  </a:schemeClr>
                </a:solidFill>
              </a:rPr>
              <a:t> </a:t>
            </a:r>
            <a:r>
              <a:rPr kumimoji="1" lang="en-US" altLang="ja-JP" sz="2200" dirty="0">
                <a:solidFill>
                  <a:schemeClr val="accent1">
                    <a:lumMod val="75000"/>
                  </a:schemeClr>
                </a:solidFill>
              </a:rPr>
              <a:t>Forms</a:t>
            </a:r>
          </a:p>
          <a:p>
            <a:pPr lvl="1"/>
            <a:r>
              <a:rPr lang="en-US" altLang="ja-JP" sz="2200" dirty="0"/>
              <a:t>LMS</a:t>
            </a:r>
            <a:r>
              <a:rPr lang="ja-JP" altLang="en-US" sz="2200" dirty="0"/>
              <a:t>的機能</a:t>
            </a:r>
            <a:r>
              <a:rPr lang="en-US" altLang="ja-JP" sz="2200" dirty="0"/>
              <a:t>: Class Notebook</a:t>
            </a:r>
          </a:p>
        </p:txBody>
      </p:sp>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CC4E5-EB68-B3A2-3ACD-0973263D514D}"/>
              </a:ext>
            </a:extLst>
          </p:cNvPr>
          <p:cNvSpPr>
            <a:spLocks noGrp="1"/>
          </p:cNvSpPr>
          <p:nvPr>
            <p:ph type="title"/>
          </p:nvPr>
        </p:nvSpPr>
        <p:spPr/>
        <p:txBody>
          <a:bodyPr>
            <a:normAutofit/>
          </a:bodyPr>
          <a:lstStyle/>
          <a:p>
            <a:r>
              <a:rPr lang="ja-JP" altLang="en-US" dirty="0"/>
              <a:t>学外</a:t>
            </a:r>
            <a:r>
              <a:rPr kumimoji="1" lang="ja-JP" altLang="en-US" dirty="0"/>
              <a:t>の人を入れたいのですが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D5DF5BB-5725-98C9-0D5A-AF88F1D77CCD}"/>
              </a:ext>
            </a:extLst>
          </p:cNvPr>
          <p:cNvSpPr>
            <a:spLocks noGrp="1"/>
          </p:cNvSpPr>
          <p:nvPr>
            <p:ph idx="1"/>
          </p:nvPr>
        </p:nvSpPr>
        <p:spPr/>
        <p:txBody>
          <a:bodyPr/>
          <a:lstStyle/>
          <a:p>
            <a:r>
              <a:rPr kumimoji="1" lang="ja-JP" altLang="en-US" dirty="0"/>
              <a:t>いわゆる「ゲスト」機能は訳があって使えません</a:t>
            </a:r>
            <a:endParaRPr kumimoji="1" lang="en-US" altLang="ja-JP" dirty="0"/>
          </a:p>
          <a:p>
            <a:r>
              <a:rPr lang="en-US" altLang="ja-JP" dirty="0"/>
              <a:t>UTokyo Slack</a:t>
            </a:r>
            <a:r>
              <a:rPr lang="ja-JP" altLang="en-US" dirty="0"/>
              <a:t>外のチャンネルと「</a:t>
            </a:r>
            <a:r>
              <a:rPr lang="en-US" altLang="ja-JP" dirty="0"/>
              <a:t>Slack</a:t>
            </a:r>
            <a:r>
              <a:rPr lang="ja-JP" altLang="en-US" dirty="0"/>
              <a:t>コネクト」機能でつなげることで東大外の人を入れることができます</a:t>
            </a:r>
            <a:endParaRPr lang="en-US" altLang="ja-JP" dirty="0"/>
          </a:p>
          <a:p>
            <a:r>
              <a:rPr lang="ja-JP" altLang="en-US" dirty="0"/>
              <a:t>詳細は</a:t>
            </a:r>
            <a:r>
              <a:rPr lang="en-US" altLang="ja-JP" dirty="0" err="1">
                <a:hlinkClick r:id="rId2"/>
              </a:rPr>
              <a:t>utelecon</a:t>
            </a:r>
            <a:r>
              <a:rPr lang="ja-JP" altLang="en-US" dirty="0">
                <a:hlinkClick r:id="rId2"/>
              </a:rPr>
              <a:t>説明</a:t>
            </a:r>
            <a:r>
              <a:rPr lang="ja-JP" altLang="en-US" dirty="0"/>
              <a:t>ページを参照ください</a:t>
            </a:r>
            <a:endParaRPr lang="en-US" altLang="ja-JP" dirty="0"/>
          </a:p>
        </p:txBody>
      </p:sp>
      <p:sp>
        <p:nvSpPr>
          <p:cNvPr id="4" name="日付プレースホルダー 3">
            <a:extLst>
              <a:ext uri="{FF2B5EF4-FFF2-40B4-BE49-F238E27FC236}">
                <a16:creationId xmlns:a16="http://schemas.microsoft.com/office/drawing/2014/main" id="{53965EDF-069B-EB7C-9D25-73C203D1991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97E559E-E62B-6443-BF77-21828CAD880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0365DF1-82AB-634A-A399-76BE337FC6A4}"/>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4248703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lang="ja-JP" altLang="en-US" dirty="0"/>
              <a:t>多くのツールが</a:t>
            </a:r>
            <a:r>
              <a:rPr lang="en-US" altLang="ja-JP" dirty="0"/>
              <a:t>UTokyo Account</a:t>
            </a:r>
            <a:r>
              <a:rPr lang="ja-JP" altLang="en-US" dirty="0"/>
              <a:t>で利用可能です</a:t>
            </a:r>
            <a:endParaRPr lang="en-US" altLang="ja-JP" dirty="0"/>
          </a:p>
          <a:p>
            <a:pPr lvl="1"/>
            <a:r>
              <a:rPr lang="ja-JP" altLang="en-US" dirty="0"/>
              <a:t>一部は多要素認証が必要</a:t>
            </a:r>
            <a:endParaRPr lang="en-US" altLang="ja-JP" dirty="0"/>
          </a:p>
          <a:p>
            <a:r>
              <a:rPr lang="en-US" altLang="ja-JP" dirty="0"/>
              <a:t>Google</a:t>
            </a:r>
            <a:r>
              <a:rPr lang="ja-JP" altLang="en-US" dirty="0"/>
              <a:t>だけ別途初期設定が必要</a:t>
            </a:r>
            <a:endParaRPr lang="en-US" altLang="ja-JP" dirty="0"/>
          </a:p>
          <a:p>
            <a:r>
              <a:rPr lang="ja-JP" altLang="en-US" dirty="0"/>
              <a:t>ぜひご活用ください</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4">
            <a:extLst>
              <a:ext uri="{FF2B5EF4-FFF2-40B4-BE49-F238E27FC236}">
                <a16:creationId xmlns:a16="http://schemas.microsoft.com/office/drawing/2014/main" id="{AE0C59B5-F5C7-5E28-413C-F2993D0ADEFD}"/>
              </a:ext>
            </a:extLst>
          </p:cNvPr>
          <p:cNvSpPr/>
          <p:nvPr/>
        </p:nvSpPr>
        <p:spPr>
          <a:xfrm>
            <a:off x="251520" y="5602975"/>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C79ECC24-29CA-D4A9-51F3-1C87493FF492}"/>
              </a:ext>
            </a:extLst>
          </p:cNvPr>
          <p:cNvSpPr/>
          <p:nvPr/>
        </p:nvSpPr>
        <p:spPr>
          <a:xfrm>
            <a:off x="467544" y="4783290"/>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6979B739-543D-FE54-B846-6B4A8004A73B}"/>
              </a:ext>
            </a:extLst>
          </p:cNvPr>
          <p:cNvSpPr/>
          <p:nvPr/>
        </p:nvSpPr>
        <p:spPr>
          <a:xfrm>
            <a:off x="1530575" y="4783290"/>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1D8FA21-36AD-685D-084A-DE9E643EF990}"/>
              </a:ext>
            </a:extLst>
          </p:cNvPr>
          <p:cNvSpPr/>
          <p:nvPr/>
        </p:nvSpPr>
        <p:spPr>
          <a:xfrm>
            <a:off x="683568" y="5359713"/>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21F103B9-8B8C-0E61-180D-449DEC97C1F2}"/>
              </a:ext>
            </a:extLst>
          </p:cNvPr>
          <p:cNvSpPr/>
          <p:nvPr/>
        </p:nvSpPr>
        <p:spPr>
          <a:xfrm>
            <a:off x="1763688" y="5359713"/>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C4A45EF-53F2-7B29-4392-B3733A5D6A19}"/>
              </a:ext>
            </a:extLst>
          </p:cNvPr>
          <p:cNvSpPr/>
          <p:nvPr/>
        </p:nvSpPr>
        <p:spPr>
          <a:xfrm>
            <a:off x="2958734" y="5359713"/>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5464D79F-CA57-1941-225D-07B478DF2395}"/>
              </a:ext>
            </a:extLst>
          </p:cNvPr>
          <p:cNvSpPr/>
          <p:nvPr/>
        </p:nvSpPr>
        <p:spPr>
          <a:xfrm>
            <a:off x="3995936" y="5359713"/>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C0933999-0B2A-10F0-2DA0-B35B47C338FA}"/>
              </a:ext>
            </a:extLst>
          </p:cNvPr>
          <p:cNvSpPr/>
          <p:nvPr/>
        </p:nvSpPr>
        <p:spPr>
          <a:xfrm>
            <a:off x="5899321" y="538327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C9428DDA-E939-5710-10AE-39DDC9DF38CD}"/>
              </a:ext>
            </a:extLst>
          </p:cNvPr>
          <p:cNvSpPr/>
          <p:nvPr/>
        </p:nvSpPr>
        <p:spPr>
          <a:xfrm>
            <a:off x="5718781" y="4776962"/>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30600FBA-C74E-08EF-6C40-87C3F248119A}"/>
              </a:ext>
            </a:extLst>
          </p:cNvPr>
          <p:cNvSpPr/>
          <p:nvPr/>
        </p:nvSpPr>
        <p:spPr>
          <a:xfrm>
            <a:off x="4983769" y="5375388"/>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E06D0A05-9B56-71D2-3C8E-65428E4572A6}"/>
              </a:ext>
            </a:extLst>
          </p:cNvPr>
          <p:cNvSpPr/>
          <p:nvPr/>
        </p:nvSpPr>
        <p:spPr>
          <a:xfrm>
            <a:off x="4782678" y="4776267"/>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D898B6DE-E1D8-1104-B38B-E6D2960EA099}"/>
              </a:ext>
            </a:extLst>
          </p:cNvPr>
          <p:cNvSpPr/>
          <p:nvPr/>
        </p:nvSpPr>
        <p:spPr>
          <a:xfrm>
            <a:off x="3757900" y="5181881"/>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2D7EAC5A-B9C3-7370-1AFB-C47EFBBD69B7}"/>
              </a:ext>
            </a:extLst>
          </p:cNvPr>
          <p:cNvSpPr/>
          <p:nvPr/>
        </p:nvSpPr>
        <p:spPr>
          <a:xfrm>
            <a:off x="7982479" y="537503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0974F82-8301-6D0D-6098-2B9A4BBEC369}"/>
              </a:ext>
            </a:extLst>
          </p:cNvPr>
          <p:cNvSpPr/>
          <p:nvPr/>
        </p:nvSpPr>
        <p:spPr>
          <a:xfrm>
            <a:off x="7801939" y="4768718"/>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ABB56CA4-A5F9-3ED9-EB2E-1A3E1E8D39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894" y="4741283"/>
            <a:ext cx="735736" cy="735736"/>
          </a:xfrm>
          <a:prstGeom prst="rect">
            <a:avLst/>
          </a:prstGeom>
        </p:spPr>
      </p:pic>
      <p:pic>
        <p:nvPicPr>
          <p:cNvPr id="22" name="図 21">
            <a:hlinkClick r:id="rId6"/>
            <a:extLst>
              <a:ext uri="{FF2B5EF4-FFF2-40B4-BE49-F238E27FC236}">
                <a16:creationId xmlns:a16="http://schemas.microsoft.com/office/drawing/2014/main" id="{7B6160C5-A110-6DB5-DADB-B775AF4E4E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8372" y="4942036"/>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6643E564-712E-6F6D-406A-FB8A3610ED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59982" y="4770708"/>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881B50F3-51A1-C1A4-94D1-0B1C0E3B7A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67732" y="4376001"/>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363A5145-4611-0404-B4E1-079E8B82394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54686" y="4982330"/>
            <a:ext cx="734426" cy="166915"/>
          </a:xfrm>
          <a:prstGeom prst="rect">
            <a:avLst/>
          </a:prstGeom>
        </p:spPr>
      </p:pic>
      <p:pic>
        <p:nvPicPr>
          <p:cNvPr id="26" name="図 25" descr="挿絵 が含まれている画像&#10;&#10;自動的に生成された説明">
            <a:hlinkClick r:id="rId14"/>
            <a:extLst>
              <a:ext uri="{FF2B5EF4-FFF2-40B4-BE49-F238E27FC236}">
                <a16:creationId xmlns:a16="http://schemas.microsoft.com/office/drawing/2014/main" id="{BE17A054-B428-A3F1-144A-233FBEE62BA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45317" y="5001801"/>
            <a:ext cx="832486" cy="232252"/>
          </a:xfrm>
          <a:prstGeom prst="rect">
            <a:avLst/>
          </a:prstGeom>
        </p:spPr>
      </p:pic>
      <p:pic>
        <p:nvPicPr>
          <p:cNvPr id="27" name="グラフィックス 26">
            <a:hlinkClick r:id="rId16"/>
            <a:extLst>
              <a:ext uri="{FF2B5EF4-FFF2-40B4-BE49-F238E27FC236}">
                <a16:creationId xmlns:a16="http://schemas.microsoft.com/office/drawing/2014/main" id="{8BCE3AB3-72A0-27E3-C904-3D4D507319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95509" y="5040375"/>
            <a:ext cx="759385" cy="192657"/>
          </a:xfrm>
          <a:prstGeom prst="rect">
            <a:avLst/>
          </a:prstGeom>
        </p:spPr>
      </p:pic>
      <p:pic>
        <p:nvPicPr>
          <p:cNvPr id="28" name="図 27" descr="アイコン&#10;&#10;自動的に生成された説明">
            <a:extLst>
              <a:ext uri="{FF2B5EF4-FFF2-40B4-BE49-F238E27FC236}">
                <a16:creationId xmlns:a16="http://schemas.microsoft.com/office/drawing/2014/main" id="{2483DF1C-448F-2182-2849-01419DCA828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60232" y="4914682"/>
            <a:ext cx="1050189" cy="420843"/>
          </a:xfrm>
          <a:prstGeom prst="rect">
            <a:avLst/>
          </a:prstGeom>
        </p:spPr>
      </p:pic>
      <p:sp>
        <p:nvSpPr>
          <p:cNvPr id="29" name="矢印: 上 15">
            <a:extLst>
              <a:ext uri="{FF2B5EF4-FFF2-40B4-BE49-F238E27FC236}">
                <a16:creationId xmlns:a16="http://schemas.microsoft.com/office/drawing/2014/main" id="{4E33B2E5-A248-2E34-7C46-C3937C4E8AF1}"/>
              </a:ext>
            </a:extLst>
          </p:cNvPr>
          <p:cNvSpPr/>
          <p:nvPr/>
        </p:nvSpPr>
        <p:spPr>
          <a:xfrm>
            <a:off x="6937843" y="537786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30" name="図 29" descr="白い背景に黒い文字が書かれた紙&#10;&#10;中程度の精度で自動的に生成された説明">
            <a:extLst>
              <a:ext uri="{FF2B5EF4-FFF2-40B4-BE49-F238E27FC236}">
                <a16:creationId xmlns:a16="http://schemas.microsoft.com/office/drawing/2014/main" id="{FA10BCE4-5761-50DC-436E-351387316C5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03980" y="4600727"/>
            <a:ext cx="336371" cy="365125"/>
          </a:xfrm>
          <a:prstGeom prst="rect">
            <a:avLst/>
          </a:prstGeom>
        </p:spPr>
      </p:pic>
      <p:pic>
        <p:nvPicPr>
          <p:cNvPr id="31" name="図 30" descr="白い背景に黒い文字が書かれた紙&#10;&#10;中程度の精度で自動的に生成された説明">
            <a:extLst>
              <a:ext uri="{FF2B5EF4-FFF2-40B4-BE49-F238E27FC236}">
                <a16:creationId xmlns:a16="http://schemas.microsoft.com/office/drawing/2014/main" id="{1B542319-2EDC-3323-F108-304B5AE637C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439870" y="4594732"/>
            <a:ext cx="336371" cy="365125"/>
          </a:xfrm>
          <a:prstGeom prst="rect">
            <a:avLst/>
          </a:prstGeom>
        </p:spPr>
      </p:pic>
    </p:spTree>
    <p:extLst>
      <p:ext uri="{BB962C8B-B14F-4D97-AF65-F5344CB8AC3E}">
        <p14:creationId xmlns:p14="http://schemas.microsoft.com/office/powerpoint/2010/main" val="3864205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943835"/>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564904"/>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30" name="テキスト ボックス 29">
            <a:extLst>
              <a:ext uri="{FF2B5EF4-FFF2-40B4-BE49-F238E27FC236}">
                <a16:creationId xmlns:a16="http://schemas.microsoft.com/office/drawing/2014/main" id="{CC6C7838-6F44-DB7C-E2D2-C226F706F2DE}"/>
              </a:ext>
            </a:extLst>
          </p:cNvPr>
          <p:cNvSpPr txBox="1"/>
          <p:nvPr/>
        </p:nvSpPr>
        <p:spPr>
          <a:xfrm>
            <a:off x="4230368" y="4965608"/>
            <a:ext cx="700341" cy="769441"/>
          </a:xfrm>
          <a:prstGeom prst="rect">
            <a:avLst/>
          </a:prstGeom>
          <a:noFill/>
        </p:spPr>
        <p:txBody>
          <a:bodyPr wrap="square">
            <a:spAutoFit/>
          </a:bodyPr>
          <a:lstStyle/>
          <a:p>
            <a:r>
              <a:rPr lang="ja-JP" altLang="en-US" sz="4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endParaRPr lang="ja-JP" altLang="en-US" sz="4400" dirty="0"/>
          </a:p>
        </p:txBody>
      </p:sp>
    </p:spTree>
    <p:extLst>
      <p:ext uri="{BB962C8B-B14F-4D97-AF65-F5344CB8AC3E}">
        <p14:creationId xmlns:p14="http://schemas.microsoft.com/office/powerpoint/2010/main" val="6563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E771EB-5C60-4CA6-93EA-3CF5189C7FE5}"/>
              </a:ext>
            </a:extLst>
          </p:cNvPr>
          <p:cNvSpPr>
            <a:spLocks noGrp="1"/>
          </p:cNvSpPr>
          <p:nvPr>
            <p:ph type="title"/>
          </p:nvPr>
        </p:nvSpPr>
        <p:spPr/>
        <p:txBody>
          <a:bodyPr/>
          <a:lstStyle/>
          <a:p>
            <a:r>
              <a:rPr lang="ja-JP" altLang="en-US" dirty="0"/>
              <a:t>サインイン（</a:t>
            </a:r>
            <a:r>
              <a:rPr lang="en-US" altLang="ja-JP" dirty="0"/>
              <a:t>SSO</a:t>
            </a:r>
            <a:r>
              <a:rPr lang="ja-JP" altLang="en-US" dirty="0"/>
              <a:t>）</a:t>
            </a:r>
            <a:endParaRPr kumimoji="1" lang="ja-JP" altLang="en-US" dirty="0"/>
          </a:p>
        </p:txBody>
      </p:sp>
      <p:sp>
        <p:nvSpPr>
          <p:cNvPr id="4" name="日付プレースホルダー 3">
            <a:extLst>
              <a:ext uri="{FF2B5EF4-FFF2-40B4-BE49-F238E27FC236}">
                <a16:creationId xmlns:a16="http://schemas.microsoft.com/office/drawing/2014/main" id="{BF65008D-281A-06D5-98AD-13D0786BD59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C0D7BC3-3DC8-C547-0344-0B9FED57C37A}"/>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A41FAAA-2EF2-6578-B106-C0A8EF2C38E1}"/>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10" name="ms-login">
            <a:hlinkClick r:id="" action="ppaction://media"/>
            <a:extLst>
              <a:ext uri="{FF2B5EF4-FFF2-40B4-BE49-F238E27FC236}">
                <a16:creationId xmlns:a16="http://schemas.microsoft.com/office/drawing/2014/main" id="{7D8C79D4-A8BB-4A7B-5EEC-FBE9B6EE334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05396" y="1144961"/>
            <a:ext cx="6933207" cy="5200361"/>
          </a:xfrm>
        </p:spPr>
      </p:pic>
    </p:spTree>
    <p:extLst>
      <p:ext uri="{BB962C8B-B14F-4D97-AF65-F5344CB8AC3E}">
        <p14:creationId xmlns:p14="http://schemas.microsoft.com/office/powerpoint/2010/main" val="135118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lnSpcReduction="10000"/>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送信者が認証されてない（ほとんどのメール）場合は添付を開けない・リンクを踏まない、とするのが抜本的な解決策だが</a:t>
            </a:r>
            <a:r>
              <a:rPr lang="en-US" altLang="ja-JP" dirty="0"/>
              <a:t>…</a:t>
            </a:r>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54</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a:xfrm>
            <a:off x="34824" y="274638"/>
            <a:ext cx="8963118" cy="1143000"/>
          </a:xfrm>
        </p:spPr>
        <p:txBody>
          <a:bodyPr>
            <a:normAutofit fontScale="90000"/>
          </a:bodyPr>
          <a:lstStyle/>
          <a:p>
            <a:r>
              <a:rPr lang="ja-JP" altLang="en-US" dirty="0"/>
              <a:t>小脱線</a:t>
            </a:r>
            <a:r>
              <a:rPr kumimoji="1" lang="en-US" altLang="ja-JP" dirty="0"/>
              <a:t>: </a:t>
            </a:r>
            <a:r>
              <a:rPr kumimoji="1" lang="ja-JP" altLang="en-US" dirty="0"/>
              <a:t>パスワード別送添付ファイル（</a:t>
            </a:r>
            <a:r>
              <a:rPr kumimoji="1" lang="en-US" altLang="ja-JP" dirty="0"/>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55</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62500" lnSpcReduction="2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dirty="0"/>
              <a:t>、</a:t>
            </a:r>
            <a:r>
              <a:rPr kumimoji="1" lang="ja-JP" altLang="en-US" dirty="0"/>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パスワードを本体と同じ経路で送ったら無力（別経路で送ったら地獄のように不便）</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 </a:t>
            </a:r>
            <a:r>
              <a:rPr kumimoji="1" lang="ja-JP" altLang="en-US" sz="2600" dirty="0"/>
              <a:t>（注：やりなさいと言われてやっている人に罪はない</a:t>
            </a:r>
            <a:r>
              <a:rPr kumimoji="1" lang="en-US" altLang="ja-JP" sz="2600" dirty="0"/>
              <a:t>; </a:t>
            </a:r>
            <a:r>
              <a:rPr kumimoji="1" lang="ja-JP" altLang="en-US" sz="2600" dirty="0"/>
              <a:t>規範の見直しが必要）</a:t>
            </a:r>
            <a:endParaRPr kumimoji="1" lang="ja-JP" altLang="en-US" sz="2300" dirty="0"/>
          </a:p>
          <a:p>
            <a:r>
              <a:rPr lang="ja-JP" altLang="en-US" dirty="0"/>
              <a:t>参考：情報処理学会「</a:t>
            </a:r>
            <a:r>
              <a:rPr lang="ja-JP" altLang="en-US" dirty="0">
                <a:hlinkClick r:id="rId2"/>
              </a:rPr>
              <a:t>社会から</a:t>
            </a:r>
            <a:r>
              <a:rPr lang="en-US" altLang="ja-JP" dirty="0">
                <a:hlinkClick r:id="rId2"/>
              </a:rPr>
              <a:t>PPAP </a:t>
            </a:r>
            <a:r>
              <a:rPr lang="ja-JP" altLang="en-US" dirty="0">
                <a:hlinkClick r:id="rId2"/>
              </a:rPr>
              <a:t>をなくすには</a:t>
            </a:r>
            <a:r>
              <a:rPr lang="en-US" altLang="ja-JP" dirty="0">
                <a:hlinkClick r:id="rId2"/>
              </a:rPr>
              <a:t>?</a:t>
            </a:r>
            <a:r>
              <a:rPr lang="ja-JP" altLang="en-US" dirty="0"/>
              <a:t>」（無料）、</a:t>
            </a:r>
            <a:r>
              <a:rPr lang="ja-JP" altLang="en-US" dirty="0">
                <a:hlinkClick r:id="rId3"/>
              </a:rPr>
              <a:t>特集記事</a:t>
            </a:r>
            <a:r>
              <a:rPr lang="ja-JP" altLang="en-US" dirty="0"/>
              <a:t>（有料）</a:t>
            </a:r>
            <a:endParaRPr lang="en-US" altLang="ja-JP" dirty="0"/>
          </a:p>
        </p:txBody>
      </p:sp>
    </p:spTree>
    <p:extLst>
      <p:ext uri="{BB962C8B-B14F-4D97-AF65-F5344CB8AC3E}">
        <p14:creationId xmlns:p14="http://schemas.microsoft.com/office/powerpoint/2010/main" val="342435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56</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58</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a:t>
            </a:r>
            <a:r>
              <a:rPr lang="ja-JP" altLang="en-US" dirty="0"/>
              <a:t>解説</a:t>
            </a:r>
            <a:endParaRPr kumimoji="1" lang="ja-JP" altLang="en-US" dirty="0"/>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4037</Words>
  <Application>Microsoft Office PowerPoint</Application>
  <PresentationFormat>画面に合わせる (4:3)</PresentationFormat>
  <Paragraphs>575</Paragraphs>
  <Slides>58</Slides>
  <Notes>2</Notes>
  <HiddenSlides>17</HiddenSlides>
  <MMClips>5</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58</vt:i4>
      </vt:variant>
    </vt:vector>
  </HeadingPairs>
  <TitlesOfParts>
    <vt:vector size="63" baseType="lpstr">
      <vt:lpstr>Meiryo UI</vt:lpstr>
      <vt:lpstr>Calibri</vt:lpstr>
      <vt:lpstr>Cambria</vt:lpstr>
      <vt:lpstr>Wingdings</vt:lpstr>
      <vt:lpstr>雪藤</vt:lpstr>
      <vt:lpstr>代表的クラウドサービス （Microsoft, Google, Zoom, Slack）</vt:lpstr>
      <vt:lpstr>本パートの内容</vt:lpstr>
      <vt:lpstr>Microsoft 365</vt:lpstr>
      <vt:lpstr>Microsoft 365</vt:lpstr>
      <vt:lpstr>サインイン（SSO）</vt:lpstr>
      <vt:lpstr>Microsoftサインイン解説</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Google Drive, Microsoft OneDriveの容量制限について</vt:lpstr>
      <vt:lpstr>Zoom</vt:lpstr>
      <vt:lpstr>Zoomサインインについて</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Zoomの最近の へ～ な機能 セレクション</vt:lpstr>
      <vt:lpstr>Zoomに関する追加情報</vt:lpstr>
      <vt:lpstr>アップデートしてないZoomクライアントは使えなくなる件</vt:lpstr>
      <vt:lpstr>最新版に更新する方法</vt:lpstr>
      <vt:lpstr>Slack</vt:lpstr>
      <vt:lpstr>Slack</vt:lpstr>
      <vt:lpstr>UTokyo Slackと普通のSlackの違い</vt:lpstr>
      <vt:lpstr>利用に当たっての注意</vt:lpstr>
      <vt:lpstr>招待したい人の10桁を知りません…</vt:lpstr>
      <vt:lpstr>学外の人を入れたいのですが…</vt:lpstr>
      <vt:lpstr>Webex</vt:lpstr>
      <vt:lpstr>Webex</vt:lpstr>
      <vt:lpstr>サインイン: 流れ</vt:lpstr>
      <vt:lpstr>sli.do</vt:lpstr>
      <vt:lpstr>サインイン方法</vt:lpstr>
      <vt:lpstr>まとめ</vt:lpstr>
      <vt:lpstr>ついでにZoom URLも…</vt:lpstr>
      <vt:lpstr>M と G 整理</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小脱線: パスワード別送添付ファイル（PPAP）について</vt:lpstr>
      <vt:lpstr>Zoomに関する追加情報</vt:lpstr>
      <vt:lpstr>本学での「正しい」 Zoomユーザ名</vt:lpstr>
      <vt:lpstr>自分が「正しい」ユーザ名を使っているかわからないのですが…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2022-09-14T03:22:36Z</dcterms:created>
  <dcterms:modified xsi:type="dcterms:W3CDTF">2023-03-15T03:49:13Z</dcterms:modified>
</cp:coreProperties>
</file>